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64" r:id="rId2"/>
    <p:sldId id="281" r:id="rId3"/>
    <p:sldId id="265"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Lst>
  <p:sldSz cx="10080625" cy="7559675"/>
  <p:notesSz cx="7772400" cy="10058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1152" y="-112"/>
      </p:cViewPr>
      <p:guideLst>
        <p:guide orient="horz" pos="2381"/>
        <p:guide pos="317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1"/>
          <p:cNvSpPr/>
          <p:nvPr/>
        </p:nvSpPr>
        <p:spPr>
          <a:xfrm>
            <a:off x="0" y="0"/>
            <a:ext cx="7772400" cy="10058400"/>
          </a:xfrm>
          <a:prstGeom prst="rect">
            <a:avLst/>
          </a:prstGeom>
          <a:solidFill>
            <a:srgbClr val="FFFFFF"/>
          </a:solidFill>
          <a:ln w="9360">
            <a:noFill/>
          </a:ln>
        </p:spPr>
      </p:sp>
      <p:sp>
        <p:nvSpPr>
          <p:cNvPr id="40" name="CustomShape 2"/>
          <p:cNvSpPr/>
          <p:nvPr/>
        </p:nvSpPr>
        <p:spPr>
          <a:xfrm>
            <a:off x="0" y="0"/>
            <a:ext cx="7772400" cy="10058400"/>
          </a:xfrm>
          <a:prstGeom prst="roundRect">
            <a:avLst>
              <a:gd name="adj" fmla="val 4"/>
            </a:avLst>
          </a:prstGeom>
          <a:noFill/>
          <a:ln>
            <a:noFill/>
          </a:ln>
        </p:spPr>
        <p:style>
          <a:lnRef idx="0">
            <a:scrgbClr r="0" g="0" b="0"/>
          </a:lnRef>
          <a:fillRef idx="0">
            <a:scrgbClr r="0" g="0" b="0"/>
          </a:fillRef>
          <a:effectRef idx="0">
            <a:scrgbClr r="0" g="0" b="0"/>
          </a:effectRef>
          <a:fontRef idx="minor"/>
        </p:style>
      </p:sp>
      <p:sp>
        <p:nvSpPr>
          <p:cNvPr id="41" name="CustomShape 3"/>
          <p:cNvSpPr/>
          <p:nvPr/>
        </p:nvSpPr>
        <p:spPr>
          <a:xfrm>
            <a:off x="0" y="0"/>
            <a:ext cx="7772400" cy="10058400"/>
          </a:xfrm>
          <a:prstGeom prst="roundRect">
            <a:avLst>
              <a:gd name="adj" fmla="val 4"/>
            </a:avLst>
          </a:prstGeom>
          <a:noFill/>
          <a:ln>
            <a:noFill/>
          </a:ln>
        </p:spPr>
        <p:style>
          <a:lnRef idx="0">
            <a:scrgbClr r="0" g="0" b="0"/>
          </a:lnRef>
          <a:fillRef idx="0">
            <a:scrgbClr r="0" g="0" b="0"/>
          </a:fillRef>
          <a:effectRef idx="0">
            <a:scrgbClr r="0" g="0" b="0"/>
          </a:effectRef>
          <a:fontRef idx="minor"/>
        </p:style>
      </p:sp>
      <p:sp>
        <p:nvSpPr>
          <p:cNvPr id="42" name="CustomShape 4"/>
          <p:cNvSpPr/>
          <p:nvPr/>
        </p:nvSpPr>
        <p:spPr>
          <a:xfrm>
            <a:off x="0" y="0"/>
            <a:ext cx="7772400" cy="10058400"/>
          </a:xfrm>
          <a:prstGeom prst="roundRect">
            <a:avLst>
              <a:gd name="adj" fmla="val 4"/>
            </a:avLst>
          </a:prstGeom>
          <a:noFill/>
          <a:ln>
            <a:noFill/>
          </a:ln>
        </p:spPr>
        <p:style>
          <a:lnRef idx="0">
            <a:scrgbClr r="0" g="0" b="0"/>
          </a:lnRef>
          <a:fillRef idx="0">
            <a:scrgbClr r="0" g="0" b="0"/>
          </a:fillRef>
          <a:effectRef idx="0">
            <a:scrgbClr r="0" g="0" b="0"/>
          </a:effectRef>
          <a:fontRef idx="minor"/>
        </p:style>
      </p:sp>
      <p:sp>
        <p:nvSpPr>
          <p:cNvPr id="43" name="CustomShape 5"/>
          <p:cNvSpPr/>
          <p:nvPr/>
        </p:nvSpPr>
        <p:spPr>
          <a:xfrm>
            <a:off x="0" y="0"/>
            <a:ext cx="7772400" cy="10058400"/>
          </a:xfrm>
          <a:prstGeom prst="roundRect">
            <a:avLst>
              <a:gd name="adj" fmla="val 4"/>
            </a:avLst>
          </a:prstGeom>
          <a:noFill/>
          <a:ln>
            <a:noFill/>
          </a:ln>
        </p:spPr>
        <p:style>
          <a:lnRef idx="0">
            <a:scrgbClr r="0" g="0" b="0"/>
          </a:lnRef>
          <a:fillRef idx="0">
            <a:scrgbClr r="0" g="0" b="0"/>
          </a:fillRef>
          <a:effectRef idx="0">
            <a:scrgbClr r="0" g="0" b="0"/>
          </a:effectRef>
          <a:fontRef idx="minor"/>
        </p:style>
      </p:sp>
      <p:sp>
        <p:nvSpPr>
          <p:cNvPr id="44" name="PlaceHolder 6"/>
          <p:cNvSpPr>
            <a:spLocks noGrp="1"/>
          </p:cNvSpPr>
          <p:nvPr>
            <p:ph type="body"/>
          </p:nvPr>
        </p:nvSpPr>
        <p:spPr>
          <a:xfrm>
            <a:off x="777600" y="4776840"/>
            <a:ext cx="6210360" cy="4518000"/>
          </a:xfrm>
          <a:prstGeom prst="rect">
            <a:avLst/>
          </a:prstGeom>
        </p:spPr>
        <p:txBody>
          <a:bodyPr lIns="0" tIns="0" rIns="0" bIns="0"/>
          <a:lstStyle/>
          <a:p>
            <a:r>
              <a:rPr lang="en-US" sz="1200">
                <a:latin typeface="Times New Roman"/>
              </a:rPr>
              <a:t>Click to edit the notes format</a:t>
            </a:r>
            <a:endParaRPr/>
          </a:p>
        </p:txBody>
      </p:sp>
      <p:sp>
        <p:nvSpPr>
          <p:cNvPr id="45" name="PlaceHolder 7"/>
          <p:cNvSpPr>
            <a:spLocks noGrp="1"/>
          </p:cNvSpPr>
          <p:nvPr>
            <p:ph type="hdr"/>
          </p:nvPr>
        </p:nvSpPr>
        <p:spPr>
          <a:xfrm>
            <a:off x="-360" y="0"/>
            <a:ext cx="3365640" cy="495360"/>
          </a:xfrm>
          <a:prstGeom prst="rect">
            <a:avLst/>
          </a:prstGeom>
        </p:spPr>
        <p:txBody>
          <a:bodyPr lIns="0" tIns="0" rIns="0" bIns="0"/>
          <a:lstStyle/>
          <a:p>
            <a:pPr>
              <a:lnSpc>
                <a:spcPct val="93000"/>
              </a:lnSpc>
            </a:pPr>
            <a:r>
              <a:rPr lang="en-US" sz="1400">
                <a:solidFill>
                  <a:srgbClr val="000000"/>
                </a:solidFill>
                <a:latin typeface="Times New Roman"/>
              </a:rPr>
              <a:t>&lt;header&gt;</a:t>
            </a:r>
            <a:endParaRPr/>
          </a:p>
        </p:txBody>
      </p:sp>
      <p:sp>
        <p:nvSpPr>
          <p:cNvPr id="46" name="PlaceHolder 8"/>
          <p:cNvSpPr>
            <a:spLocks noGrp="1"/>
          </p:cNvSpPr>
          <p:nvPr>
            <p:ph type="dt"/>
          </p:nvPr>
        </p:nvSpPr>
        <p:spPr>
          <a:xfrm>
            <a:off x="4398480" y="0"/>
            <a:ext cx="3365640" cy="495360"/>
          </a:xfrm>
          <a:prstGeom prst="rect">
            <a:avLst/>
          </a:prstGeom>
        </p:spPr>
        <p:txBody>
          <a:bodyPr lIns="0" tIns="0" rIns="0" bIns="0"/>
          <a:lstStyle/>
          <a:p>
            <a:pPr algn="r">
              <a:lnSpc>
                <a:spcPct val="93000"/>
              </a:lnSpc>
            </a:pPr>
            <a:r>
              <a:rPr lang="en-US" sz="1400">
                <a:solidFill>
                  <a:srgbClr val="000000"/>
                </a:solidFill>
                <a:latin typeface="Times New Roman"/>
              </a:rPr>
              <a:t>&lt;date/time&gt;</a:t>
            </a:r>
            <a:endParaRPr/>
          </a:p>
        </p:txBody>
      </p:sp>
      <p:sp>
        <p:nvSpPr>
          <p:cNvPr id="47" name="PlaceHolder 9"/>
          <p:cNvSpPr>
            <a:spLocks noGrp="1"/>
          </p:cNvSpPr>
          <p:nvPr>
            <p:ph type="ftr"/>
          </p:nvPr>
        </p:nvSpPr>
        <p:spPr>
          <a:xfrm>
            <a:off x="-360" y="9555120"/>
            <a:ext cx="3365640" cy="495360"/>
          </a:xfrm>
          <a:prstGeom prst="rect">
            <a:avLst/>
          </a:prstGeom>
        </p:spPr>
        <p:txBody>
          <a:bodyPr lIns="0" tIns="0" rIns="0" bIns="0" anchor="b"/>
          <a:lstStyle/>
          <a:p>
            <a:pPr>
              <a:lnSpc>
                <a:spcPct val="93000"/>
              </a:lnSpc>
            </a:pPr>
            <a:r>
              <a:rPr lang="en-US" sz="1400">
                <a:solidFill>
                  <a:srgbClr val="000000"/>
                </a:solidFill>
                <a:latin typeface="Times New Roman"/>
              </a:rPr>
              <a:t>&lt;footer&gt;</a:t>
            </a:r>
            <a:endParaRPr/>
          </a:p>
        </p:txBody>
      </p:sp>
      <p:sp>
        <p:nvSpPr>
          <p:cNvPr id="48" name="PlaceHolder 10"/>
          <p:cNvSpPr>
            <a:spLocks noGrp="1"/>
          </p:cNvSpPr>
          <p:nvPr>
            <p:ph type="sldNum"/>
          </p:nvPr>
        </p:nvSpPr>
        <p:spPr>
          <a:xfrm>
            <a:off x="4398480" y="9555120"/>
            <a:ext cx="3365640" cy="495360"/>
          </a:xfrm>
          <a:prstGeom prst="rect">
            <a:avLst/>
          </a:prstGeom>
        </p:spPr>
        <p:txBody>
          <a:bodyPr lIns="0" tIns="0" rIns="0" bIns="0" anchor="b"/>
          <a:lstStyle/>
          <a:p>
            <a:pPr algn="r">
              <a:lnSpc>
                <a:spcPct val="93000"/>
              </a:lnSpc>
            </a:pPr>
            <a:fld id="{15C97DB4-3864-420B-9FB5-6AE466E5218C}" type="slidenum">
              <a:rPr lang="en-US" sz="1400">
                <a:solidFill>
                  <a:srgbClr val="000000"/>
                </a:solidFill>
                <a:latin typeface="Times New Roman"/>
              </a:rPr>
              <a:t>‹#›</a:t>
            </a:fld>
            <a:endParaRPr/>
          </a:p>
        </p:txBody>
      </p:sp>
    </p:spTree>
    <p:extLst>
      <p:ext uri="{BB962C8B-B14F-4D97-AF65-F5344CB8AC3E}">
        <p14:creationId xmlns:p14="http://schemas.microsoft.com/office/powerpoint/2010/main" val="8647557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extShape 1"/>
          <p:cNvSpPr txBox="1"/>
          <p:nvPr/>
        </p:nvSpPr>
        <p:spPr>
          <a:xfrm>
            <a:off x="777960" y="4776840"/>
            <a:ext cx="6216480" cy="4525920"/>
          </a:xfrm>
          <a:prstGeom prst="rect">
            <a:avLst/>
          </a:pr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Shape 1"/>
          <p:cNvSpPr txBox="1"/>
          <p:nvPr/>
        </p:nvSpPr>
        <p:spPr>
          <a:xfrm>
            <a:off x="777960" y="4776840"/>
            <a:ext cx="6216480" cy="4525920"/>
          </a:xfrm>
          <a:prstGeom prst="rect">
            <a:avLst/>
          </a:pr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777600" y="4776840"/>
            <a:ext cx="6218280" cy="4527360"/>
          </a:xfrm>
          <a:prstGeom prst="rect">
            <a:avLst/>
          </a:pr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extShape 1"/>
          <p:cNvSpPr txBox="1"/>
          <p:nvPr/>
        </p:nvSpPr>
        <p:spPr>
          <a:xfrm>
            <a:off x="777600" y="4776840"/>
            <a:ext cx="6218280" cy="4527360"/>
          </a:xfrm>
          <a:prstGeom prst="rect">
            <a:avLst/>
          </a:pr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
        <p:nvSpPr>
          <p:cNvPr id="27" name="PlaceHolder 2"/>
          <p:cNvSpPr>
            <a:spLocks noGrp="1"/>
          </p:cNvSpPr>
          <p:nvPr>
            <p:ph type="body"/>
          </p:nvPr>
        </p:nvSpPr>
        <p:spPr>
          <a:xfrm>
            <a:off x="502920" y="1768320"/>
            <a:ext cx="9063000" cy="2376000"/>
          </a:xfrm>
          <a:prstGeom prst="rect">
            <a:avLst/>
          </a:prstGeom>
        </p:spPr>
        <p:txBody>
          <a:bodyPr lIns="0" tIns="28080" rIns="0" bIns="0"/>
          <a:lstStyle/>
          <a:p>
            <a:endParaRPr/>
          </a:p>
        </p:txBody>
      </p:sp>
      <p:sp>
        <p:nvSpPr>
          <p:cNvPr id="28" name="PlaceHolder 3"/>
          <p:cNvSpPr>
            <a:spLocks noGrp="1"/>
          </p:cNvSpPr>
          <p:nvPr>
            <p:ph type="body"/>
          </p:nvPr>
        </p:nvSpPr>
        <p:spPr>
          <a:xfrm>
            <a:off x="502920" y="4370400"/>
            <a:ext cx="9063000" cy="2376000"/>
          </a:xfrm>
          <a:prstGeom prst="rect">
            <a:avLst/>
          </a:prstGeom>
        </p:spPr>
        <p:txBody>
          <a:bodyPr lIns="0" tIns="2808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
        <p:nvSpPr>
          <p:cNvPr id="30" name="PlaceHolder 2"/>
          <p:cNvSpPr>
            <a:spLocks noGrp="1"/>
          </p:cNvSpPr>
          <p:nvPr>
            <p:ph type="body"/>
          </p:nvPr>
        </p:nvSpPr>
        <p:spPr>
          <a:xfrm>
            <a:off x="502920" y="1768320"/>
            <a:ext cx="4422600" cy="2376000"/>
          </a:xfrm>
          <a:prstGeom prst="rect">
            <a:avLst/>
          </a:prstGeom>
        </p:spPr>
        <p:txBody>
          <a:bodyPr lIns="0" tIns="28080" rIns="0" bIns="0"/>
          <a:lstStyle/>
          <a:p>
            <a:endParaRPr/>
          </a:p>
        </p:txBody>
      </p:sp>
      <p:sp>
        <p:nvSpPr>
          <p:cNvPr id="31" name="PlaceHolder 3"/>
          <p:cNvSpPr>
            <a:spLocks noGrp="1"/>
          </p:cNvSpPr>
          <p:nvPr>
            <p:ph type="body"/>
          </p:nvPr>
        </p:nvSpPr>
        <p:spPr>
          <a:xfrm>
            <a:off x="5146920" y="1768320"/>
            <a:ext cx="4422600" cy="2376000"/>
          </a:xfrm>
          <a:prstGeom prst="rect">
            <a:avLst/>
          </a:prstGeom>
        </p:spPr>
        <p:txBody>
          <a:bodyPr lIns="0" tIns="28080" rIns="0" bIns="0"/>
          <a:lstStyle/>
          <a:p>
            <a:endParaRPr/>
          </a:p>
        </p:txBody>
      </p:sp>
      <p:sp>
        <p:nvSpPr>
          <p:cNvPr id="32" name="PlaceHolder 4"/>
          <p:cNvSpPr>
            <a:spLocks noGrp="1"/>
          </p:cNvSpPr>
          <p:nvPr>
            <p:ph type="body"/>
          </p:nvPr>
        </p:nvSpPr>
        <p:spPr>
          <a:xfrm>
            <a:off x="5146920" y="4370400"/>
            <a:ext cx="4422600" cy="2376000"/>
          </a:xfrm>
          <a:prstGeom prst="rect">
            <a:avLst/>
          </a:prstGeom>
        </p:spPr>
        <p:txBody>
          <a:bodyPr lIns="0" tIns="28080" rIns="0" bIns="0"/>
          <a:lstStyle/>
          <a:p>
            <a:endParaRPr/>
          </a:p>
        </p:txBody>
      </p:sp>
      <p:sp>
        <p:nvSpPr>
          <p:cNvPr id="33" name="PlaceHolder 5"/>
          <p:cNvSpPr>
            <a:spLocks noGrp="1"/>
          </p:cNvSpPr>
          <p:nvPr>
            <p:ph type="body"/>
          </p:nvPr>
        </p:nvSpPr>
        <p:spPr>
          <a:xfrm>
            <a:off x="502920" y="4370400"/>
            <a:ext cx="4422600" cy="2376000"/>
          </a:xfrm>
          <a:prstGeom prst="rect">
            <a:avLst/>
          </a:prstGeom>
        </p:spPr>
        <p:txBody>
          <a:bodyPr lIns="0" tIns="2808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
        <p:nvSpPr>
          <p:cNvPr id="35" name="PlaceHolder 2"/>
          <p:cNvSpPr>
            <a:spLocks noGrp="1"/>
          </p:cNvSpPr>
          <p:nvPr>
            <p:ph type="body"/>
          </p:nvPr>
        </p:nvSpPr>
        <p:spPr>
          <a:xfrm>
            <a:off x="502920" y="1768320"/>
            <a:ext cx="9063000" cy="4981680"/>
          </a:xfrm>
          <a:prstGeom prst="rect">
            <a:avLst/>
          </a:prstGeom>
        </p:spPr>
        <p:txBody>
          <a:bodyPr lIns="0" tIns="28080" rIns="0" bIns="0"/>
          <a:lstStyle/>
          <a:p>
            <a:endParaRPr/>
          </a:p>
        </p:txBody>
      </p:sp>
      <p:sp>
        <p:nvSpPr>
          <p:cNvPr id="36" name="PlaceHolder 3"/>
          <p:cNvSpPr>
            <a:spLocks noGrp="1"/>
          </p:cNvSpPr>
          <p:nvPr>
            <p:ph type="body"/>
          </p:nvPr>
        </p:nvSpPr>
        <p:spPr>
          <a:xfrm>
            <a:off x="502920" y="1768320"/>
            <a:ext cx="9063000" cy="4981680"/>
          </a:xfrm>
          <a:prstGeom prst="rect">
            <a:avLst/>
          </a:prstGeom>
        </p:spPr>
        <p:txBody>
          <a:bodyPr lIns="0" tIns="28080" rIns="0" bIns="0"/>
          <a:lstStyle/>
          <a:p>
            <a:endParaRPr/>
          </a:p>
        </p:txBody>
      </p:sp>
      <p:pic>
        <p:nvPicPr>
          <p:cNvPr id="37" name="Picture 36"/>
          <p:cNvPicPr/>
          <p:nvPr/>
        </p:nvPicPr>
        <p:blipFill>
          <a:blip r:embed="rId2"/>
          <a:stretch/>
        </p:blipFill>
        <p:spPr>
          <a:xfrm>
            <a:off x="1912320" y="1768320"/>
            <a:ext cx="6243840" cy="4981680"/>
          </a:xfrm>
          <a:prstGeom prst="rect">
            <a:avLst/>
          </a:prstGeom>
          <a:ln>
            <a:noFill/>
          </a:ln>
        </p:spPr>
      </p:pic>
      <p:pic>
        <p:nvPicPr>
          <p:cNvPr id="38" name="Picture 37"/>
          <p:cNvPicPr/>
          <p:nvPr/>
        </p:nvPicPr>
        <p:blipFill>
          <a:blip r:embed="rId2"/>
          <a:stretch/>
        </p:blipFill>
        <p:spPr>
          <a:xfrm>
            <a:off x="1912320" y="1768320"/>
            <a:ext cx="6243840" cy="498168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
        <p:nvSpPr>
          <p:cNvPr id="6" name="PlaceHolder 2"/>
          <p:cNvSpPr>
            <a:spLocks noGrp="1"/>
          </p:cNvSpPr>
          <p:nvPr>
            <p:ph type="subTitle"/>
          </p:nvPr>
        </p:nvSpPr>
        <p:spPr>
          <a:xfrm>
            <a:off x="502920" y="1768320"/>
            <a:ext cx="9063000" cy="498168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
        <p:nvSpPr>
          <p:cNvPr id="8" name="PlaceHolder 2"/>
          <p:cNvSpPr>
            <a:spLocks noGrp="1"/>
          </p:cNvSpPr>
          <p:nvPr>
            <p:ph type="body"/>
          </p:nvPr>
        </p:nvSpPr>
        <p:spPr>
          <a:xfrm>
            <a:off x="502920" y="1768320"/>
            <a:ext cx="9063000" cy="4981680"/>
          </a:xfrm>
          <a:prstGeom prst="rect">
            <a:avLst/>
          </a:prstGeom>
        </p:spPr>
        <p:txBody>
          <a:bodyPr lIns="0" tIns="2808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
        <p:nvSpPr>
          <p:cNvPr id="10" name="PlaceHolder 2"/>
          <p:cNvSpPr>
            <a:spLocks noGrp="1"/>
          </p:cNvSpPr>
          <p:nvPr>
            <p:ph type="body"/>
          </p:nvPr>
        </p:nvSpPr>
        <p:spPr>
          <a:xfrm>
            <a:off x="502920" y="1768320"/>
            <a:ext cx="4422600" cy="4981680"/>
          </a:xfrm>
          <a:prstGeom prst="rect">
            <a:avLst/>
          </a:prstGeom>
        </p:spPr>
        <p:txBody>
          <a:bodyPr lIns="0" tIns="28080" rIns="0" bIns="0"/>
          <a:lstStyle/>
          <a:p>
            <a:endParaRPr/>
          </a:p>
        </p:txBody>
      </p:sp>
      <p:sp>
        <p:nvSpPr>
          <p:cNvPr id="11" name="PlaceHolder 3"/>
          <p:cNvSpPr>
            <a:spLocks noGrp="1"/>
          </p:cNvSpPr>
          <p:nvPr>
            <p:ph type="body"/>
          </p:nvPr>
        </p:nvSpPr>
        <p:spPr>
          <a:xfrm>
            <a:off x="5146920" y="1768320"/>
            <a:ext cx="4422600" cy="4981680"/>
          </a:xfrm>
          <a:prstGeom prst="rect">
            <a:avLst/>
          </a:prstGeom>
        </p:spPr>
        <p:txBody>
          <a:bodyPr lIns="0" tIns="2808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2920" y="301680"/>
            <a:ext cx="9063000" cy="581508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
        <p:nvSpPr>
          <p:cNvPr id="15" name="PlaceHolder 2"/>
          <p:cNvSpPr>
            <a:spLocks noGrp="1"/>
          </p:cNvSpPr>
          <p:nvPr>
            <p:ph type="body"/>
          </p:nvPr>
        </p:nvSpPr>
        <p:spPr>
          <a:xfrm>
            <a:off x="502920" y="1768320"/>
            <a:ext cx="4422600" cy="2376000"/>
          </a:xfrm>
          <a:prstGeom prst="rect">
            <a:avLst/>
          </a:prstGeom>
        </p:spPr>
        <p:txBody>
          <a:bodyPr lIns="0" tIns="28080" rIns="0" bIns="0"/>
          <a:lstStyle/>
          <a:p>
            <a:endParaRPr/>
          </a:p>
        </p:txBody>
      </p:sp>
      <p:sp>
        <p:nvSpPr>
          <p:cNvPr id="16" name="PlaceHolder 3"/>
          <p:cNvSpPr>
            <a:spLocks noGrp="1"/>
          </p:cNvSpPr>
          <p:nvPr>
            <p:ph type="body"/>
          </p:nvPr>
        </p:nvSpPr>
        <p:spPr>
          <a:xfrm>
            <a:off x="502920" y="4370400"/>
            <a:ext cx="4422600" cy="2376000"/>
          </a:xfrm>
          <a:prstGeom prst="rect">
            <a:avLst/>
          </a:prstGeom>
        </p:spPr>
        <p:txBody>
          <a:bodyPr lIns="0" tIns="28080" rIns="0" bIns="0"/>
          <a:lstStyle/>
          <a:p>
            <a:endParaRPr/>
          </a:p>
        </p:txBody>
      </p:sp>
      <p:sp>
        <p:nvSpPr>
          <p:cNvPr id="17" name="PlaceHolder 4"/>
          <p:cNvSpPr>
            <a:spLocks noGrp="1"/>
          </p:cNvSpPr>
          <p:nvPr>
            <p:ph type="body"/>
          </p:nvPr>
        </p:nvSpPr>
        <p:spPr>
          <a:xfrm>
            <a:off x="5146920" y="1768320"/>
            <a:ext cx="4422600" cy="4981680"/>
          </a:xfrm>
          <a:prstGeom prst="rect">
            <a:avLst/>
          </a:prstGeom>
        </p:spPr>
        <p:txBody>
          <a:bodyPr lIns="0" tIns="2808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
        <p:nvSpPr>
          <p:cNvPr id="19" name="PlaceHolder 2"/>
          <p:cNvSpPr>
            <a:spLocks noGrp="1"/>
          </p:cNvSpPr>
          <p:nvPr>
            <p:ph type="body"/>
          </p:nvPr>
        </p:nvSpPr>
        <p:spPr>
          <a:xfrm>
            <a:off x="502920" y="1768320"/>
            <a:ext cx="4422600" cy="4981680"/>
          </a:xfrm>
          <a:prstGeom prst="rect">
            <a:avLst/>
          </a:prstGeom>
        </p:spPr>
        <p:txBody>
          <a:bodyPr lIns="0" tIns="28080" rIns="0" bIns="0"/>
          <a:lstStyle/>
          <a:p>
            <a:endParaRPr/>
          </a:p>
        </p:txBody>
      </p:sp>
      <p:sp>
        <p:nvSpPr>
          <p:cNvPr id="20" name="PlaceHolder 3"/>
          <p:cNvSpPr>
            <a:spLocks noGrp="1"/>
          </p:cNvSpPr>
          <p:nvPr>
            <p:ph type="body"/>
          </p:nvPr>
        </p:nvSpPr>
        <p:spPr>
          <a:xfrm>
            <a:off x="5146920" y="1768320"/>
            <a:ext cx="4422600" cy="2376000"/>
          </a:xfrm>
          <a:prstGeom prst="rect">
            <a:avLst/>
          </a:prstGeom>
        </p:spPr>
        <p:txBody>
          <a:bodyPr lIns="0" tIns="28080" rIns="0" bIns="0"/>
          <a:lstStyle/>
          <a:p>
            <a:endParaRPr/>
          </a:p>
        </p:txBody>
      </p:sp>
      <p:sp>
        <p:nvSpPr>
          <p:cNvPr id="21" name="PlaceHolder 4"/>
          <p:cNvSpPr>
            <a:spLocks noGrp="1"/>
          </p:cNvSpPr>
          <p:nvPr>
            <p:ph type="body"/>
          </p:nvPr>
        </p:nvSpPr>
        <p:spPr>
          <a:xfrm>
            <a:off x="5146920" y="4370400"/>
            <a:ext cx="4422600" cy="2376000"/>
          </a:xfrm>
          <a:prstGeom prst="rect">
            <a:avLst/>
          </a:prstGeom>
        </p:spPr>
        <p:txBody>
          <a:bodyPr lIns="0" tIns="2808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2920" y="301680"/>
            <a:ext cx="9063000" cy="1254240"/>
          </a:xfrm>
          <a:prstGeom prst="rect">
            <a:avLst/>
          </a:prstGeom>
        </p:spPr>
        <p:txBody>
          <a:bodyPr lIns="0" tIns="0" rIns="0" bIns="0" anchor="ctr"/>
          <a:lstStyle/>
          <a:p>
            <a:pPr algn="ctr"/>
            <a:endParaRPr/>
          </a:p>
        </p:txBody>
      </p:sp>
      <p:sp>
        <p:nvSpPr>
          <p:cNvPr id="23" name="PlaceHolder 2"/>
          <p:cNvSpPr>
            <a:spLocks noGrp="1"/>
          </p:cNvSpPr>
          <p:nvPr>
            <p:ph type="body"/>
          </p:nvPr>
        </p:nvSpPr>
        <p:spPr>
          <a:xfrm>
            <a:off x="502920" y="1768320"/>
            <a:ext cx="4422600" cy="2376000"/>
          </a:xfrm>
          <a:prstGeom prst="rect">
            <a:avLst/>
          </a:prstGeom>
        </p:spPr>
        <p:txBody>
          <a:bodyPr lIns="0" tIns="28080" rIns="0" bIns="0"/>
          <a:lstStyle/>
          <a:p>
            <a:endParaRPr/>
          </a:p>
        </p:txBody>
      </p:sp>
      <p:sp>
        <p:nvSpPr>
          <p:cNvPr id="24" name="PlaceHolder 3"/>
          <p:cNvSpPr>
            <a:spLocks noGrp="1"/>
          </p:cNvSpPr>
          <p:nvPr>
            <p:ph type="body"/>
          </p:nvPr>
        </p:nvSpPr>
        <p:spPr>
          <a:xfrm>
            <a:off x="5146920" y="1768320"/>
            <a:ext cx="4422600" cy="2376000"/>
          </a:xfrm>
          <a:prstGeom prst="rect">
            <a:avLst/>
          </a:prstGeom>
        </p:spPr>
        <p:txBody>
          <a:bodyPr lIns="0" tIns="28080" rIns="0" bIns="0"/>
          <a:lstStyle/>
          <a:p>
            <a:endParaRPr/>
          </a:p>
        </p:txBody>
      </p:sp>
      <p:sp>
        <p:nvSpPr>
          <p:cNvPr id="25" name="PlaceHolder 4"/>
          <p:cNvSpPr>
            <a:spLocks noGrp="1"/>
          </p:cNvSpPr>
          <p:nvPr>
            <p:ph type="body"/>
          </p:nvPr>
        </p:nvSpPr>
        <p:spPr>
          <a:xfrm>
            <a:off x="502920" y="4370400"/>
            <a:ext cx="9063000" cy="2376000"/>
          </a:xfrm>
          <a:prstGeom prst="rect">
            <a:avLst/>
          </a:prstGeom>
        </p:spPr>
        <p:txBody>
          <a:bodyPr lIns="0" tIns="2808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2920" y="301680"/>
            <a:ext cx="9063000" cy="1254240"/>
          </a:xfrm>
          <a:prstGeom prst="rect">
            <a:avLst/>
          </a:prstGeom>
        </p:spPr>
        <p:txBody>
          <a:bodyPr lIns="0" tIns="0" rIns="0" bIns="0" anchor="ctr"/>
          <a:lstStyle/>
          <a:p>
            <a:pPr algn="ctr"/>
            <a:r>
              <a:rPr lang="en-US" sz="4400">
                <a:latin typeface="Arial"/>
              </a:rPr>
              <a:t>Click to edit the title text format</a:t>
            </a:r>
            <a:endParaRPr/>
          </a:p>
        </p:txBody>
      </p:sp>
      <p:sp>
        <p:nvSpPr>
          <p:cNvPr id="6" name="PlaceHolder 2"/>
          <p:cNvSpPr>
            <a:spLocks noGrp="1"/>
          </p:cNvSpPr>
          <p:nvPr>
            <p:ph type="body"/>
          </p:nvPr>
        </p:nvSpPr>
        <p:spPr>
          <a:xfrm>
            <a:off x="502920" y="1768320"/>
            <a:ext cx="9063000" cy="4981680"/>
          </a:xfrm>
          <a:prstGeom prst="rect">
            <a:avLst/>
          </a:prstGeom>
        </p:spPr>
        <p:txBody>
          <a:bodyPr lIns="0" tIns="28080" rIns="0" bIns="0"/>
          <a:lstStyle/>
          <a:p>
            <a:r>
              <a:rPr lang="en-US" sz="3200">
                <a:latin typeface="Arial"/>
              </a:rPr>
              <a:t>Click to edit the outline text format</a:t>
            </a:r>
            <a:endParaRPr/>
          </a:p>
          <a:p>
            <a:pPr lvl="1"/>
            <a:r>
              <a:rPr lang="en-US" sz="2800">
                <a:latin typeface="Arial"/>
              </a:rPr>
              <a:t>Second Outline Level</a:t>
            </a:r>
            <a:endParaRPr/>
          </a:p>
          <a:p>
            <a:pPr lvl="2">
              <a:buFont typeface="Times New Roman"/>
              <a:buChar char="•"/>
            </a:pPr>
            <a:r>
              <a:rPr lang="en-US" sz="2400">
                <a:latin typeface="Arial"/>
              </a:rPr>
              <a:t>Third Outline Level</a:t>
            </a:r>
            <a:endParaRPr/>
          </a:p>
          <a:p>
            <a:pPr lvl="3">
              <a:buFont typeface="Times New Roman"/>
              <a:buChar char="–"/>
            </a:pPr>
            <a:r>
              <a:rPr lang="en-US" sz="2000">
                <a:latin typeface="Arial"/>
              </a:rPr>
              <a:t>Fourth Outline Level</a:t>
            </a:r>
            <a:endParaRPr/>
          </a:p>
          <a:p>
            <a:pPr lvl="4">
              <a:buFont typeface="Times New Roman"/>
              <a:buChar char="»"/>
            </a:pPr>
            <a:r>
              <a:rPr lang="en-US" sz="2000">
                <a:latin typeface="Arial"/>
              </a:rPr>
              <a:t>Fifth Outline Level</a:t>
            </a:r>
            <a:endParaRPr/>
          </a:p>
          <a:p>
            <a:pPr lvl="5">
              <a:buFont typeface="Times New Roman"/>
              <a:buChar char="»"/>
            </a:pPr>
            <a:r>
              <a:rPr lang="en-US" sz="2000">
                <a:latin typeface="Arial"/>
              </a:rPr>
              <a:t>Sixth Outline Level</a:t>
            </a:r>
            <a:endParaRPr/>
          </a:p>
          <a:p>
            <a:pPr lvl="6">
              <a:buFont typeface="Times New Roman"/>
              <a:buChar char="»"/>
            </a:pPr>
            <a:r>
              <a:rPr lang="en-US" sz="2000">
                <a:latin typeface="Arial"/>
              </a:rPr>
              <a:t>Seventh Outline Level</a:t>
            </a:r>
            <a:endParaRPr/>
          </a:p>
        </p:txBody>
      </p:sp>
      <p:sp>
        <p:nvSpPr>
          <p:cNvPr id="2" name="PlaceHolder 3"/>
          <p:cNvSpPr>
            <a:spLocks noGrp="1"/>
          </p:cNvSpPr>
          <p:nvPr>
            <p:ph type="dt"/>
          </p:nvPr>
        </p:nvSpPr>
        <p:spPr>
          <a:xfrm>
            <a:off x="503280" y="6886080"/>
            <a:ext cx="2340000" cy="513000"/>
          </a:xfrm>
          <a:prstGeom prst="rect">
            <a:avLst/>
          </a:prstGeom>
        </p:spPr>
        <p:txBody>
          <a:bodyPr lIns="0" tIns="0" rIns="0" bIns="0"/>
          <a:lstStyle/>
          <a:p>
            <a:r>
              <a:rPr lang="en-US">
                <a:latin typeface="Arial"/>
              </a:rPr>
              <a:t>&lt;date/time&gt;</a:t>
            </a:r>
            <a:endParaRPr/>
          </a:p>
        </p:txBody>
      </p:sp>
      <p:sp>
        <p:nvSpPr>
          <p:cNvPr id="3" name="PlaceHolder 4"/>
          <p:cNvSpPr>
            <a:spLocks noGrp="1"/>
          </p:cNvSpPr>
          <p:nvPr>
            <p:ph type="ftr"/>
          </p:nvPr>
        </p:nvSpPr>
        <p:spPr>
          <a:xfrm>
            <a:off x="3447720" y="6886080"/>
            <a:ext cx="3187800" cy="513000"/>
          </a:xfrm>
          <a:prstGeom prst="rect">
            <a:avLst/>
          </a:prstGeom>
        </p:spPr>
        <p:txBody>
          <a:bodyPr lIns="0" tIns="0" rIns="0" bIns="0"/>
          <a:lstStyle/>
          <a:p>
            <a:r>
              <a:rPr lang="en-US">
                <a:latin typeface="Arial"/>
              </a:rPr>
              <a:t>&lt;footer&gt;</a:t>
            </a:r>
            <a:endParaRPr/>
          </a:p>
        </p:txBody>
      </p:sp>
      <p:sp>
        <p:nvSpPr>
          <p:cNvPr id="4" name="PlaceHolder 5"/>
          <p:cNvSpPr>
            <a:spLocks noGrp="1"/>
          </p:cNvSpPr>
          <p:nvPr>
            <p:ph type="sldNum"/>
          </p:nvPr>
        </p:nvSpPr>
        <p:spPr>
          <a:xfrm>
            <a:off x="7227720" y="6886080"/>
            <a:ext cx="2340000" cy="513000"/>
          </a:xfrm>
          <a:prstGeom prst="rect">
            <a:avLst/>
          </a:prstGeom>
        </p:spPr>
        <p:txBody>
          <a:bodyPr lIns="0" tIns="0" rIns="0" bIns="0"/>
          <a:lstStyle/>
          <a:p>
            <a:fld id="{B3DF4110-F4BF-48C9-A8A7-3918C14A740F}" type="slidenum">
              <a:rPr lang="en-US">
                <a:latin typeface="Arial"/>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 name="TextShape 1"/>
          <p:cNvSpPr txBox="1"/>
          <p:nvPr/>
        </p:nvSpPr>
        <p:spPr>
          <a:xfrm>
            <a:off x="502920" y="301320"/>
            <a:ext cx="9069480" cy="1260360"/>
          </a:xfrm>
          <a:prstGeom prst="rect">
            <a:avLst/>
          </a:prstGeom>
          <a:noFill/>
          <a:ln>
            <a:noFill/>
          </a:ln>
        </p:spPr>
        <p:txBody>
          <a:bodyPr lIns="0" tIns="0" rIns="0" bIns="0" anchor="ctr"/>
          <a:lstStyle/>
          <a:p>
            <a:pPr algn="ctr"/>
            <a:r>
              <a:rPr lang="en-US" sz="4000" u="sng" dirty="0" smtClean="0">
                <a:latin typeface="Arial"/>
              </a:rPr>
              <a:t>Living and Working in the </a:t>
            </a:r>
            <a:r>
              <a:rPr lang="en-US" sz="4000" u="sng" dirty="0">
                <a:latin typeface="Arial"/>
              </a:rPr>
              <a:t>Gilded Age</a:t>
            </a:r>
            <a:endParaRPr sz="1600" u="sng" dirty="0"/>
          </a:p>
        </p:txBody>
      </p:sp>
      <p:sp>
        <p:nvSpPr>
          <p:cNvPr id="74" name="TextShape 2"/>
          <p:cNvSpPr txBox="1"/>
          <p:nvPr/>
        </p:nvSpPr>
        <p:spPr>
          <a:xfrm>
            <a:off x="502920" y="1768320"/>
            <a:ext cx="9069480" cy="4988160"/>
          </a:xfrm>
          <a:prstGeom prst="rect">
            <a:avLst/>
          </a:prstGeom>
          <a:noFill/>
          <a:ln>
            <a:noFill/>
          </a:ln>
        </p:spPr>
        <p:txBody>
          <a:bodyPr lIns="0" tIns="28080" rIns="0" bIns="0"/>
          <a:lstStyle/>
          <a:p>
            <a:pPr>
              <a:buSzPct val="45000"/>
            </a:pPr>
            <a:r>
              <a:rPr lang="en-US" sz="3200" dirty="0" smtClean="0"/>
              <a:t>Much of the documentation of life for working people during the Gilded Age was done by </a:t>
            </a:r>
            <a:r>
              <a:rPr lang="en-US" sz="3200" b="1" dirty="0" smtClean="0"/>
              <a:t>MUCKRAKERS: </a:t>
            </a:r>
            <a:r>
              <a:rPr lang="en-US" sz="3200" u="sng" dirty="0" smtClean="0"/>
              <a:t>Journalists who used the media to raise awareness of problems in society.</a:t>
            </a:r>
            <a:endParaRPr lang="en-US" sz="3200" dirty="0" smtClean="0"/>
          </a:p>
          <a:p>
            <a:pPr>
              <a:buSzPct val="45000"/>
            </a:pPr>
            <a:endParaRPr lang="en-US" sz="3200" u="sng" dirty="0"/>
          </a:p>
          <a:p>
            <a:pPr>
              <a:buSzPct val="45000"/>
            </a:pPr>
            <a:r>
              <a:rPr lang="en-US" sz="3200" dirty="0" smtClean="0"/>
              <a:t>A few examples of muckrakers include Jacob Riis, Lewis Hine, and Upton Sinclair.</a:t>
            </a:r>
            <a:endParaRPr sz="3200"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1" name="Picture 90"/>
          <p:cNvPicPr/>
          <p:nvPr/>
        </p:nvPicPr>
        <p:blipFill>
          <a:blip r:embed="rId3"/>
          <a:stretch/>
        </p:blipFill>
        <p:spPr>
          <a:xfrm>
            <a:off x="822240" y="274680"/>
            <a:ext cx="8686800" cy="6308640"/>
          </a:xfrm>
          <a:prstGeom prst="rect">
            <a:avLst/>
          </a:prstGeom>
          <a:ln>
            <a:noFill/>
          </a:ln>
        </p:spPr>
      </p:pic>
      <p:sp>
        <p:nvSpPr>
          <p:cNvPr id="92" name="CustomShape 1"/>
          <p:cNvSpPr/>
          <p:nvPr/>
        </p:nvSpPr>
        <p:spPr>
          <a:xfrm>
            <a:off x="1189080" y="6745320"/>
            <a:ext cx="786744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400">
                <a:latin typeface="Arial"/>
              </a:rPr>
              <a:t>Riis, “It Costs a Dollar a Month to Sleep in These Sheds”</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3" name="Picture 92"/>
          <p:cNvPicPr/>
          <p:nvPr/>
        </p:nvPicPr>
        <p:blipFill>
          <a:blip r:embed="rId3"/>
          <a:stretch/>
        </p:blipFill>
        <p:spPr>
          <a:xfrm>
            <a:off x="619200" y="243000"/>
            <a:ext cx="8778960" cy="6281640"/>
          </a:xfrm>
          <a:prstGeom prst="rect">
            <a:avLst/>
          </a:prstGeom>
          <a:ln>
            <a:noFill/>
          </a:ln>
        </p:spPr>
      </p:pic>
      <p:sp>
        <p:nvSpPr>
          <p:cNvPr id="94" name="CustomShape 1"/>
          <p:cNvSpPr/>
          <p:nvPr/>
        </p:nvSpPr>
        <p:spPr>
          <a:xfrm>
            <a:off x="2479680" y="6765840"/>
            <a:ext cx="702936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800">
                <a:latin typeface="Arial"/>
              </a:rPr>
              <a:t>Lewis Hine, “Breaker Boys”</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 name="CustomShape 1"/>
          <p:cNvSpPr/>
          <p:nvPr/>
        </p:nvSpPr>
        <p:spPr>
          <a:xfrm>
            <a:off x="1005840" y="6765840"/>
            <a:ext cx="832104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800">
                <a:latin typeface="Arial"/>
              </a:rPr>
              <a:t>Hine, “Little Spinner Girl,” Augusta, GA (1909)</a:t>
            </a:r>
            <a:endParaRPr/>
          </a:p>
        </p:txBody>
      </p:sp>
      <p:pic>
        <p:nvPicPr>
          <p:cNvPr id="96" name="Picture 95"/>
          <p:cNvPicPr/>
          <p:nvPr/>
        </p:nvPicPr>
        <p:blipFill>
          <a:blip r:embed="rId3"/>
          <a:stretch/>
        </p:blipFill>
        <p:spPr>
          <a:xfrm>
            <a:off x="365760" y="365760"/>
            <a:ext cx="9326880" cy="6217920"/>
          </a:xfrm>
          <a:prstGeom prst="rect">
            <a:avLst/>
          </a:prstGeom>
          <a:ln>
            <a:noFill/>
          </a:ln>
        </p:spPr>
      </p:pic>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7" name="Picture 96"/>
          <p:cNvPicPr/>
          <p:nvPr/>
        </p:nvPicPr>
        <p:blipFill>
          <a:blip r:embed="rId3"/>
          <a:stretch/>
        </p:blipFill>
        <p:spPr>
          <a:xfrm>
            <a:off x="457200" y="365040"/>
            <a:ext cx="9326520" cy="5851440"/>
          </a:xfrm>
          <a:prstGeom prst="rect">
            <a:avLst/>
          </a:prstGeom>
          <a:ln>
            <a:noFill/>
          </a:ln>
        </p:spPr>
      </p:pic>
      <p:sp>
        <p:nvSpPr>
          <p:cNvPr id="98" name="CustomShape 1"/>
          <p:cNvSpPr/>
          <p:nvPr/>
        </p:nvSpPr>
        <p:spPr>
          <a:xfrm>
            <a:off x="2909880" y="6480000"/>
            <a:ext cx="449748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800">
                <a:latin typeface="Arial"/>
              </a:rPr>
              <a:t>Hine, “Glassworks”</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9" name="Picture 98"/>
          <p:cNvPicPr/>
          <p:nvPr/>
        </p:nvPicPr>
        <p:blipFill>
          <a:blip r:embed="rId3"/>
          <a:stretch/>
        </p:blipFill>
        <p:spPr>
          <a:xfrm>
            <a:off x="568440" y="365040"/>
            <a:ext cx="9032760" cy="5943600"/>
          </a:xfrm>
          <a:prstGeom prst="rect">
            <a:avLst/>
          </a:prstGeom>
          <a:ln>
            <a:noFill/>
          </a:ln>
        </p:spPr>
      </p:pic>
      <p:sp>
        <p:nvSpPr>
          <p:cNvPr id="100" name="CustomShape 1"/>
          <p:cNvSpPr/>
          <p:nvPr/>
        </p:nvSpPr>
        <p:spPr>
          <a:xfrm>
            <a:off x="3108240" y="6572160"/>
            <a:ext cx="502920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800">
                <a:latin typeface="Arial"/>
              </a:rPr>
              <a:t>Hine, “A Young Glassworker”</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100"/>
          <p:cNvPicPr/>
          <p:nvPr/>
        </p:nvPicPr>
        <p:blipFill>
          <a:blip r:embed="rId2"/>
          <a:stretch/>
        </p:blipFill>
        <p:spPr>
          <a:xfrm>
            <a:off x="1110600" y="274320"/>
            <a:ext cx="8033400" cy="5824080"/>
          </a:xfrm>
          <a:prstGeom prst="rect">
            <a:avLst/>
          </a:prstGeom>
          <a:ln>
            <a:noFill/>
          </a:ln>
        </p:spPr>
      </p:pic>
      <p:sp>
        <p:nvSpPr>
          <p:cNvPr id="102" name="TextShape 1"/>
          <p:cNvSpPr txBox="1"/>
          <p:nvPr/>
        </p:nvSpPr>
        <p:spPr>
          <a:xfrm>
            <a:off x="640080" y="6126480"/>
            <a:ext cx="9063000" cy="1254240"/>
          </a:xfrm>
          <a:prstGeom prst="rect">
            <a:avLst/>
          </a:prstGeom>
          <a:noFill/>
          <a:ln>
            <a:noFill/>
          </a:ln>
        </p:spPr>
        <p:txBody>
          <a:bodyPr lIns="0" tIns="0" rIns="0" bIns="0" anchor="ctr"/>
          <a:lstStyle/>
          <a:p>
            <a:pPr algn="ctr"/>
            <a:r>
              <a:rPr lang="en-US" sz="2800">
                <a:latin typeface="Arial"/>
              </a:rPr>
              <a:t>Hine: Avondale Mills in Birmingham, AL (1910)</a:t>
            </a: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3" name="Picture 102"/>
          <p:cNvPicPr/>
          <p:nvPr/>
        </p:nvPicPr>
        <p:blipFill>
          <a:blip r:embed="rId3"/>
          <a:stretch/>
        </p:blipFill>
        <p:spPr>
          <a:xfrm>
            <a:off x="822240" y="0"/>
            <a:ext cx="8321760" cy="5668920"/>
          </a:xfrm>
          <a:prstGeom prst="rect">
            <a:avLst/>
          </a:prstGeom>
          <a:ln>
            <a:noFill/>
          </a:ln>
        </p:spPr>
      </p:pic>
      <p:sp>
        <p:nvSpPr>
          <p:cNvPr id="104" name="CustomShape 1"/>
          <p:cNvSpPr/>
          <p:nvPr/>
        </p:nvSpPr>
        <p:spPr>
          <a:xfrm>
            <a:off x="822240" y="5668920"/>
            <a:ext cx="8321760" cy="16938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1600">
                <a:latin typeface="Arial"/>
              </a:rPr>
              <a:t>Hine:  Fish cutters at a Canning Co in Maine. Ages range from 7 to 12. They live near the factory. The 7 year old boy in front, Byron Hamilton, has a badly cut finger but helps his brother regularly. Behind him is his brother George, age 11, who cut his finger half off while working. Ralph, on the left, displays his knife and also a badly cut finger. They and many youngsters said they were always cutting themselves. George earns a $1 some days, usually 75 cents. Some of the others say they earn a $1 when they work all day. At times they start at 7 a.m. and work all day until midnight. </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 name="CustomShape 1"/>
          <p:cNvSpPr/>
          <p:nvPr/>
        </p:nvSpPr>
        <p:spPr>
          <a:xfrm>
            <a:off x="2184480" y="0"/>
            <a:ext cx="5627520" cy="755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80000"/>
              </a:lnSpc>
              <a:buFont typeface="Arial"/>
              <a:buChar char="•"/>
            </a:pPr>
            <a:r>
              <a:rPr lang="en-US" sz="1600" b="1" dirty="0">
                <a:latin typeface="Arial"/>
              </a:rPr>
              <a:t>"SIXTEEN TONS"</a:t>
            </a:r>
            <a:r>
              <a:rPr lang="en-US" sz="1600" dirty="0">
                <a:latin typeface="Arial"/>
              </a:rPr>
              <a:t> </a:t>
            </a:r>
            <a:r>
              <a:rPr lang="en-US" sz="1600" b="1" u="sng" dirty="0">
                <a:latin typeface="Arial"/>
              </a:rPr>
              <a:t>By Merle Travis</a:t>
            </a:r>
            <a:endParaRPr sz="2400" dirty="0"/>
          </a:p>
          <a:p>
            <a:pPr>
              <a:lnSpc>
                <a:spcPct val="80000"/>
              </a:lnSpc>
            </a:pPr>
            <a:endParaRPr sz="2400" dirty="0"/>
          </a:p>
          <a:p>
            <a:pPr>
              <a:lnSpc>
                <a:spcPct val="80000"/>
              </a:lnSpc>
            </a:pPr>
            <a:r>
              <a:rPr lang="en-US" sz="1600" dirty="0">
                <a:latin typeface="Arial"/>
              </a:rPr>
              <a:t>Some people say a man is made out of mud</a:t>
            </a:r>
            <a:endParaRPr sz="2400" dirty="0"/>
          </a:p>
          <a:p>
            <a:pPr>
              <a:lnSpc>
                <a:spcPct val="80000"/>
              </a:lnSpc>
            </a:pPr>
            <a:r>
              <a:rPr lang="en-US" sz="1600" dirty="0">
                <a:latin typeface="Arial"/>
              </a:rPr>
              <a:t>A poor man's made out of muscle and blood</a:t>
            </a:r>
            <a:endParaRPr sz="2400" dirty="0"/>
          </a:p>
          <a:p>
            <a:pPr>
              <a:lnSpc>
                <a:spcPct val="80000"/>
              </a:lnSpc>
            </a:pPr>
            <a:r>
              <a:rPr lang="en-US" sz="1600" dirty="0">
                <a:latin typeface="Arial"/>
              </a:rPr>
              <a:t>Muscle and blood, skin and bones...</a:t>
            </a:r>
            <a:endParaRPr sz="2400" dirty="0"/>
          </a:p>
          <a:p>
            <a:pPr>
              <a:lnSpc>
                <a:spcPct val="80000"/>
              </a:lnSpc>
            </a:pPr>
            <a:r>
              <a:rPr lang="en-US" sz="1600" dirty="0">
                <a:latin typeface="Arial"/>
              </a:rPr>
              <a:t>A mind that's weak and a back that's strong</a:t>
            </a:r>
            <a:endParaRPr sz="2400" dirty="0"/>
          </a:p>
          <a:p>
            <a:pPr>
              <a:lnSpc>
                <a:spcPct val="80000"/>
              </a:lnSpc>
            </a:pPr>
            <a:r>
              <a:rPr lang="en-US" sz="1600" b="1" u="sng" dirty="0">
                <a:latin typeface="Arial"/>
              </a:rPr>
              <a:t>_________________</a:t>
            </a:r>
            <a:endParaRPr sz="2400" dirty="0"/>
          </a:p>
          <a:p>
            <a:pPr>
              <a:lnSpc>
                <a:spcPct val="80000"/>
              </a:lnSpc>
            </a:pPr>
            <a:r>
              <a:rPr lang="en-US" sz="1600" b="1" u="sng" dirty="0">
                <a:latin typeface="Arial"/>
              </a:rPr>
              <a:t>Chorus</a:t>
            </a:r>
            <a:r>
              <a:rPr lang="en-US" sz="1600" dirty="0">
                <a:latin typeface="Arial"/>
              </a:rPr>
              <a:t> You load sixteen tons, and what do you get?</a:t>
            </a:r>
            <a:endParaRPr sz="2400" dirty="0"/>
          </a:p>
          <a:p>
            <a:pPr>
              <a:lnSpc>
                <a:spcPct val="80000"/>
              </a:lnSpc>
            </a:pPr>
            <a:r>
              <a:rPr lang="en-US" sz="1600" dirty="0">
                <a:latin typeface="Arial"/>
              </a:rPr>
              <a:t>another day older and deeper in debt</a:t>
            </a:r>
            <a:endParaRPr sz="2400" dirty="0"/>
          </a:p>
          <a:p>
            <a:pPr>
              <a:lnSpc>
                <a:spcPct val="80000"/>
              </a:lnSpc>
            </a:pPr>
            <a:r>
              <a:rPr lang="en-US" sz="1600" dirty="0">
                <a:latin typeface="Arial"/>
              </a:rPr>
              <a:t>St. Peter, don't you call me, 'cause I can't go</a:t>
            </a:r>
            <a:endParaRPr sz="2400" dirty="0"/>
          </a:p>
          <a:p>
            <a:pPr>
              <a:lnSpc>
                <a:spcPct val="80000"/>
              </a:lnSpc>
            </a:pPr>
            <a:r>
              <a:rPr lang="en-US" sz="1600" dirty="0">
                <a:latin typeface="Arial"/>
              </a:rPr>
              <a:t>I owe my soul to the company store</a:t>
            </a:r>
            <a:endParaRPr sz="2400" dirty="0"/>
          </a:p>
          <a:p>
            <a:pPr>
              <a:lnSpc>
                <a:spcPct val="80000"/>
              </a:lnSpc>
            </a:pPr>
            <a:r>
              <a:rPr lang="en-US" sz="1600" b="1" u="sng" dirty="0">
                <a:latin typeface="Arial"/>
              </a:rPr>
              <a:t>__________________</a:t>
            </a:r>
            <a:endParaRPr sz="2400" dirty="0"/>
          </a:p>
          <a:p>
            <a:pPr>
              <a:lnSpc>
                <a:spcPct val="80000"/>
              </a:lnSpc>
            </a:pPr>
            <a:r>
              <a:rPr lang="en-US" sz="1600" dirty="0">
                <a:latin typeface="Arial"/>
              </a:rPr>
              <a:t>I was born one </a:t>
            </a:r>
            <a:r>
              <a:rPr lang="en-US" sz="1600" dirty="0" err="1">
                <a:latin typeface="Arial"/>
              </a:rPr>
              <a:t>mornin</a:t>
            </a:r>
            <a:r>
              <a:rPr lang="en-US" sz="1600" dirty="0">
                <a:latin typeface="Arial"/>
              </a:rPr>
              <a:t>' and the sun didn't shine </a:t>
            </a:r>
            <a:endParaRPr sz="2400" dirty="0"/>
          </a:p>
          <a:p>
            <a:pPr>
              <a:lnSpc>
                <a:spcPct val="80000"/>
              </a:lnSpc>
            </a:pPr>
            <a:r>
              <a:rPr lang="en-US" sz="1600" dirty="0">
                <a:latin typeface="Arial"/>
              </a:rPr>
              <a:t>I picked up my shovel and I walked to the mine</a:t>
            </a:r>
            <a:endParaRPr sz="2400" dirty="0"/>
          </a:p>
          <a:p>
            <a:pPr>
              <a:lnSpc>
                <a:spcPct val="80000"/>
              </a:lnSpc>
            </a:pPr>
            <a:r>
              <a:rPr lang="en-US" sz="1600" dirty="0">
                <a:latin typeface="Arial"/>
              </a:rPr>
              <a:t>I loaded sixteen tons of number nine coal and </a:t>
            </a:r>
            <a:endParaRPr sz="2400" dirty="0"/>
          </a:p>
          <a:p>
            <a:pPr>
              <a:lnSpc>
                <a:spcPct val="80000"/>
              </a:lnSpc>
            </a:pPr>
            <a:r>
              <a:rPr lang="en-US" sz="1600" dirty="0">
                <a:latin typeface="Arial"/>
              </a:rPr>
              <a:t>the straw boss said, "well bless my soul!" </a:t>
            </a:r>
            <a:endParaRPr sz="2400" dirty="0"/>
          </a:p>
          <a:p>
            <a:pPr>
              <a:lnSpc>
                <a:spcPct val="80000"/>
              </a:lnSpc>
            </a:pPr>
            <a:r>
              <a:rPr lang="en-US" sz="1600" dirty="0">
                <a:latin typeface="Arial"/>
              </a:rPr>
              <a:t>.....you loaded...</a:t>
            </a:r>
            <a:endParaRPr sz="2400" dirty="0"/>
          </a:p>
          <a:p>
            <a:pPr>
              <a:lnSpc>
                <a:spcPct val="80000"/>
              </a:lnSpc>
            </a:pPr>
            <a:r>
              <a:rPr lang="en-US" sz="1600" b="1" u="sng" dirty="0">
                <a:latin typeface="Arial"/>
              </a:rPr>
              <a:t>(Chorus)</a:t>
            </a:r>
            <a:endParaRPr sz="2400" dirty="0"/>
          </a:p>
          <a:p>
            <a:pPr>
              <a:lnSpc>
                <a:spcPct val="80000"/>
              </a:lnSpc>
            </a:pPr>
            <a:r>
              <a:rPr lang="en-US" sz="1600" b="1" u="sng" dirty="0">
                <a:latin typeface="Arial"/>
              </a:rPr>
              <a:t>__________________</a:t>
            </a:r>
            <a:endParaRPr sz="2400" dirty="0"/>
          </a:p>
          <a:p>
            <a:pPr>
              <a:lnSpc>
                <a:spcPct val="80000"/>
              </a:lnSpc>
            </a:pPr>
            <a:r>
              <a:rPr lang="en-US" sz="1600" dirty="0">
                <a:latin typeface="Arial"/>
              </a:rPr>
              <a:t>I was born one </a:t>
            </a:r>
            <a:r>
              <a:rPr lang="en-US" sz="1600" dirty="0" err="1">
                <a:latin typeface="Arial"/>
              </a:rPr>
              <a:t>mornin</a:t>
            </a:r>
            <a:r>
              <a:rPr lang="en-US" sz="1600" dirty="0">
                <a:latin typeface="Arial"/>
              </a:rPr>
              <a:t>' it was </a:t>
            </a:r>
            <a:r>
              <a:rPr lang="en-US" sz="1600" dirty="0" err="1">
                <a:latin typeface="Arial"/>
              </a:rPr>
              <a:t>drizzlin</a:t>
            </a:r>
            <a:r>
              <a:rPr lang="en-US" sz="1600" dirty="0">
                <a:latin typeface="Arial"/>
              </a:rPr>
              <a:t>' rain </a:t>
            </a:r>
            <a:endParaRPr sz="2400" dirty="0"/>
          </a:p>
          <a:p>
            <a:pPr>
              <a:lnSpc>
                <a:spcPct val="80000"/>
              </a:lnSpc>
            </a:pPr>
            <a:r>
              <a:rPr lang="en-US" sz="1600" dirty="0" err="1">
                <a:latin typeface="Arial"/>
              </a:rPr>
              <a:t>fightin</a:t>
            </a:r>
            <a:r>
              <a:rPr lang="en-US" sz="1600" dirty="0">
                <a:latin typeface="Arial"/>
              </a:rPr>
              <a:t>' and trouble are my middle name </a:t>
            </a:r>
            <a:endParaRPr sz="2400" dirty="0"/>
          </a:p>
          <a:p>
            <a:pPr>
              <a:lnSpc>
                <a:spcPct val="80000"/>
              </a:lnSpc>
            </a:pPr>
            <a:r>
              <a:rPr lang="en-US" sz="1600" dirty="0">
                <a:latin typeface="Arial"/>
              </a:rPr>
              <a:t>I was raised in a cane-brake by an old mama lion </a:t>
            </a:r>
            <a:endParaRPr sz="2400" dirty="0"/>
          </a:p>
          <a:p>
            <a:pPr>
              <a:lnSpc>
                <a:spcPct val="80000"/>
              </a:lnSpc>
            </a:pPr>
            <a:r>
              <a:rPr lang="en-US" sz="1600" dirty="0">
                <a:latin typeface="Arial"/>
              </a:rPr>
              <a:t>can't no high-toned woman make me walk no line</a:t>
            </a:r>
            <a:endParaRPr sz="2400" dirty="0"/>
          </a:p>
          <a:p>
            <a:pPr>
              <a:lnSpc>
                <a:spcPct val="80000"/>
              </a:lnSpc>
            </a:pPr>
            <a:r>
              <a:rPr lang="en-US" sz="1600" b="1" u="sng" dirty="0">
                <a:latin typeface="Arial"/>
              </a:rPr>
              <a:t>(Chorus)</a:t>
            </a:r>
            <a:endParaRPr sz="2400" dirty="0"/>
          </a:p>
          <a:p>
            <a:pPr>
              <a:lnSpc>
                <a:spcPct val="80000"/>
              </a:lnSpc>
            </a:pPr>
            <a:r>
              <a:rPr lang="en-US" sz="1600" b="1" u="sng" dirty="0">
                <a:latin typeface="Arial"/>
              </a:rPr>
              <a:t>__________________</a:t>
            </a:r>
            <a:endParaRPr sz="2400" dirty="0"/>
          </a:p>
          <a:p>
            <a:pPr>
              <a:lnSpc>
                <a:spcPct val="80000"/>
              </a:lnSpc>
            </a:pPr>
            <a:r>
              <a:rPr lang="en-US" sz="1600" dirty="0">
                <a:latin typeface="Arial"/>
              </a:rPr>
              <a:t>If you see me </a:t>
            </a:r>
            <a:r>
              <a:rPr lang="en-US" sz="1600" dirty="0" err="1">
                <a:latin typeface="Arial"/>
              </a:rPr>
              <a:t>comin</a:t>
            </a:r>
            <a:r>
              <a:rPr lang="en-US" sz="1600" dirty="0">
                <a:latin typeface="Arial"/>
              </a:rPr>
              <a:t>', better step aside</a:t>
            </a:r>
            <a:endParaRPr sz="2400" dirty="0"/>
          </a:p>
          <a:p>
            <a:pPr>
              <a:lnSpc>
                <a:spcPct val="80000"/>
              </a:lnSpc>
            </a:pPr>
            <a:r>
              <a:rPr lang="en-US" sz="1600" dirty="0">
                <a:latin typeface="Arial"/>
              </a:rPr>
              <a:t>A lot of men didn't, a lot of men died</a:t>
            </a:r>
            <a:endParaRPr sz="2400" dirty="0"/>
          </a:p>
          <a:p>
            <a:pPr>
              <a:lnSpc>
                <a:spcPct val="80000"/>
              </a:lnSpc>
            </a:pPr>
            <a:r>
              <a:rPr lang="en-US" sz="1600" dirty="0">
                <a:latin typeface="Arial"/>
              </a:rPr>
              <a:t>One fist of iron, the other of steel</a:t>
            </a:r>
            <a:endParaRPr sz="2400" dirty="0"/>
          </a:p>
          <a:p>
            <a:pPr>
              <a:lnSpc>
                <a:spcPct val="80000"/>
              </a:lnSpc>
            </a:pPr>
            <a:r>
              <a:rPr lang="en-US" sz="1600" dirty="0">
                <a:latin typeface="Arial"/>
              </a:rPr>
              <a:t>If the right one don't get you, then the left one will</a:t>
            </a:r>
            <a:endParaRPr sz="2400" dirty="0"/>
          </a:p>
          <a:p>
            <a:pPr>
              <a:lnSpc>
                <a:spcPct val="80000"/>
              </a:lnSpc>
            </a:pPr>
            <a:r>
              <a:rPr lang="en-US" sz="1600" dirty="0">
                <a:latin typeface="Arial"/>
              </a:rPr>
              <a:t> </a:t>
            </a:r>
            <a:r>
              <a:rPr lang="en-US" sz="1600" b="1" dirty="0">
                <a:latin typeface="Arial"/>
              </a:rPr>
              <a:t>(</a:t>
            </a:r>
            <a:r>
              <a:rPr lang="en-US" sz="1600" b="1" u="sng" dirty="0">
                <a:latin typeface="Arial"/>
              </a:rPr>
              <a:t>Chorus</a:t>
            </a:r>
            <a:r>
              <a:rPr lang="en-US" sz="1600" b="1" dirty="0">
                <a:latin typeface="Arial"/>
              </a:rPr>
              <a:t>)</a:t>
            </a:r>
            <a:endParaRPr sz="2400" dirty="0"/>
          </a:p>
          <a:p>
            <a:pPr>
              <a:lnSpc>
                <a:spcPct val="80000"/>
              </a:lnSpc>
            </a:pPr>
            <a:r>
              <a:rPr lang="en-US" sz="1600" b="1" u="sng" dirty="0">
                <a:latin typeface="Arial"/>
              </a:rPr>
              <a:t>__________________</a:t>
            </a:r>
            <a:endParaRPr sz="2400" dirty="0"/>
          </a:p>
          <a:p>
            <a:pPr>
              <a:lnSpc>
                <a:spcPct val="80000"/>
              </a:lnSpc>
            </a:pPr>
            <a:r>
              <a:rPr lang="en-US" sz="1600" dirty="0">
                <a:latin typeface="Arial"/>
              </a:rPr>
              <a:t>You load sixteen tons, and what do you get?</a:t>
            </a:r>
            <a:endParaRPr sz="2400" dirty="0"/>
          </a:p>
          <a:p>
            <a:pPr>
              <a:lnSpc>
                <a:spcPct val="80000"/>
              </a:lnSpc>
            </a:pPr>
            <a:r>
              <a:rPr lang="en-US" sz="1600" dirty="0">
                <a:latin typeface="Arial"/>
              </a:rPr>
              <a:t>Another day older and deeper in debt</a:t>
            </a:r>
            <a:endParaRPr sz="2400" dirty="0"/>
          </a:p>
          <a:p>
            <a:pPr>
              <a:lnSpc>
                <a:spcPct val="80000"/>
              </a:lnSpc>
            </a:pPr>
            <a:r>
              <a:rPr lang="en-US" sz="1600" dirty="0">
                <a:latin typeface="Arial"/>
              </a:rPr>
              <a:t>St. Peter don't you call me, 'cause I can't go</a:t>
            </a:r>
            <a:endParaRPr sz="2400" dirty="0"/>
          </a:p>
          <a:p>
            <a:pPr>
              <a:lnSpc>
                <a:spcPct val="80000"/>
              </a:lnSpc>
            </a:pPr>
            <a:r>
              <a:rPr lang="en-US" sz="1600" dirty="0">
                <a:latin typeface="Arial"/>
              </a:rPr>
              <a:t>I owe my soul to the company store</a:t>
            </a:r>
            <a:endParaRPr sz="2400" dirty="0"/>
          </a:p>
          <a:p>
            <a:pPr>
              <a:lnSpc>
                <a:spcPct val="80000"/>
              </a:lnSpc>
              <a:buFont typeface="Arial"/>
              <a:buChar char="•"/>
            </a:pPr>
            <a:r>
              <a:rPr lang="en-US" sz="1200" b="1" dirty="0">
                <a:latin typeface="Arial"/>
              </a:rPr>
              <a:t>"</a:t>
            </a:r>
            <a:r>
              <a:rPr lang="en-US" sz="1200" b="1" i="1" dirty="0">
                <a:latin typeface="Arial"/>
              </a:rPr>
              <a:t>Sixteen Tons"</a:t>
            </a:r>
            <a:r>
              <a:rPr lang="en-US" sz="1200" b="1" dirty="0">
                <a:latin typeface="Arial"/>
              </a:rPr>
              <a:t>/ Copyright / Merle's Girls Music ~ All Rights Reserved</a:t>
            </a:r>
            <a:endParaRPr dirty="0"/>
          </a:p>
          <a:p>
            <a:pPr>
              <a:lnSpc>
                <a:spcPct val="80000"/>
              </a:lnSpc>
            </a:pPr>
            <a:endParaRPr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 name="TextShape 1"/>
          <p:cNvSpPr txBox="1"/>
          <p:nvPr/>
        </p:nvSpPr>
        <p:spPr>
          <a:xfrm>
            <a:off x="502920" y="301320"/>
            <a:ext cx="9072360" cy="1260360"/>
          </a:xfrm>
          <a:prstGeom prst="rect">
            <a:avLst/>
          </a:prstGeom>
          <a:noFill/>
          <a:ln>
            <a:noFill/>
          </a:ln>
        </p:spPr>
        <p:txBody>
          <a:bodyPr lIns="90000" tIns="46800" rIns="90000" bIns="46800" anchor="ctr"/>
          <a:lstStyle/>
          <a:p>
            <a:pPr algn="ctr"/>
            <a:r>
              <a:rPr lang="en-US" sz="4400">
                <a:latin typeface="Arial"/>
              </a:rPr>
              <a:t>Works Used</a:t>
            </a:r>
            <a:endParaRPr/>
          </a:p>
        </p:txBody>
      </p:sp>
      <p:sp>
        <p:nvSpPr>
          <p:cNvPr id="107" name="TextShape 2"/>
          <p:cNvSpPr txBox="1"/>
          <p:nvPr/>
        </p:nvSpPr>
        <p:spPr>
          <a:xfrm>
            <a:off x="502920" y="1763640"/>
            <a:ext cx="9072360" cy="4989600"/>
          </a:xfrm>
          <a:prstGeom prst="rect">
            <a:avLst/>
          </a:prstGeom>
          <a:noFill/>
          <a:ln>
            <a:noFill/>
          </a:ln>
        </p:spPr>
        <p:txBody>
          <a:bodyPr lIns="90000" tIns="46800" rIns="90000" bIns="46800"/>
          <a:lstStyle/>
          <a:p>
            <a:pPr>
              <a:buFont typeface="Arial"/>
              <a:buChar char="•"/>
            </a:pPr>
            <a:r>
              <a:rPr lang="en-US" sz="1600">
                <a:latin typeface="Arial"/>
              </a:rPr>
              <a:t>Vanderbilt Mansion National Historic Site. </a:t>
            </a:r>
            <a:r>
              <a:rPr lang="en-US" sz="1600">
                <a:solidFill>
                  <a:srgbClr val="009999"/>
                </a:solidFill>
                <a:latin typeface="Arial"/>
              </a:rPr>
              <a:t>http://www.nps.gov/nr/twhp/wwwlps/lessons/78vanderbilt/78visual2.htm</a:t>
            </a:r>
            <a:endParaRPr/>
          </a:p>
          <a:p>
            <a:pPr>
              <a:buFont typeface="Arial"/>
              <a:buChar char="•"/>
            </a:pPr>
            <a:r>
              <a:rPr lang="en-US" sz="1600">
                <a:latin typeface="Arial"/>
              </a:rPr>
              <a:t>Biltmore Estate. </a:t>
            </a:r>
            <a:r>
              <a:rPr lang="en-US" sz="1600">
                <a:solidFill>
                  <a:srgbClr val="009999"/>
                </a:solidFill>
                <a:latin typeface="Arial"/>
              </a:rPr>
              <a:t>http://en.wikipedia.org/wiki/Biltmore_Estate</a:t>
            </a:r>
            <a:r>
              <a:rPr lang="en-US" sz="1600">
                <a:latin typeface="Arial"/>
              </a:rPr>
              <a:t>.</a:t>
            </a:r>
            <a:endParaRPr/>
          </a:p>
          <a:p>
            <a:pPr>
              <a:buFont typeface="Arial"/>
              <a:buChar char="•"/>
            </a:pPr>
            <a:r>
              <a:rPr lang="en-US" sz="1600">
                <a:latin typeface="Arial"/>
              </a:rPr>
              <a:t>Documenting “The Other Half”:  The Social Reform Photographs of Jacob Riis and Lewis Hines. </a:t>
            </a:r>
            <a:r>
              <a:rPr lang="en-US" sz="1600">
                <a:solidFill>
                  <a:srgbClr val="009999"/>
                </a:solidFill>
                <a:latin typeface="Arial"/>
              </a:rPr>
              <a:t>http://xroads.virginia.edu/~ma01/davis/photography/images/riisphotos/slideshow1.html</a:t>
            </a:r>
            <a:r>
              <a:rPr lang="en-US" sz="1600">
                <a:latin typeface="Arial"/>
              </a:rPr>
              <a:t>.</a:t>
            </a:r>
            <a:endParaRPr/>
          </a:p>
          <a:p>
            <a:pPr>
              <a:buFont typeface="Arial"/>
              <a:buChar char="•"/>
            </a:pPr>
            <a:r>
              <a:rPr lang="en-US" sz="1600">
                <a:latin typeface="Arial"/>
              </a:rPr>
              <a:t>The History Place – Child Labor in America, 1908-1912. </a:t>
            </a:r>
            <a:r>
              <a:rPr lang="en-US" sz="1600">
                <a:solidFill>
                  <a:srgbClr val="009999"/>
                </a:solidFill>
                <a:latin typeface="Arial"/>
              </a:rPr>
              <a:t>http://www.historyplace.com/unitedstates/childlabor/</a:t>
            </a:r>
            <a:r>
              <a:rPr lang="en-US" sz="1600">
                <a:latin typeface="Arial"/>
              </a:rPr>
              <a:t>.</a:t>
            </a:r>
            <a:endParaRPr/>
          </a:p>
          <a:p>
            <a:pPr>
              <a:buFont typeface="Arial"/>
              <a:buChar char="•"/>
            </a:pPr>
            <a:r>
              <a:rPr lang="en-US" sz="1600">
                <a:latin typeface="Arial"/>
              </a:rPr>
              <a:t>Tennessee Ernie Ford, </a:t>
            </a:r>
            <a:r>
              <a:rPr lang="en-US" sz="1600" i="1">
                <a:latin typeface="Arial"/>
              </a:rPr>
              <a:t>Sixteen Tons</a:t>
            </a:r>
            <a:r>
              <a:rPr lang="en-US" sz="1600">
                <a:latin typeface="Arial"/>
              </a:rPr>
              <a:t>.  Lyrics written by Merle Travis. http://www.ernieford.com/SixteenTons.htm.</a:t>
            </a:r>
            <a:endParaRPr/>
          </a:p>
          <a:p>
            <a:endParaRPr/>
          </a:p>
          <a:p>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p:nvPr>
        </p:nvSpPr>
        <p:spPr>
          <a:xfrm>
            <a:off x="249805" y="1768320"/>
            <a:ext cx="4579736" cy="4981680"/>
          </a:xfrm>
        </p:spPr>
        <p:txBody>
          <a:bodyPr/>
          <a:lstStyle/>
          <a:p>
            <a:r>
              <a:rPr lang="en-US" sz="2400" u="sng" dirty="0" smtClean="0"/>
              <a:t>Jacob Riis</a:t>
            </a:r>
          </a:p>
          <a:p>
            <a:endParaRPr lang="en-US" sz="2400" dirty="0"/>
          </a:p>
          <a:p>
            <a:pPr marL="285750" lvl="0" indent="-285750">
              <a:buFont typeface="Arial"/>
              <a:buChar char="•"/>
            </a:pPr>
            <a:r>
              <a:rPr lang="en-US" sz="2000" dirty="0"/>
              <a:t>Poor immigrant from Denmark, arrived in New York city at the age of 21 in </a:t>
            </a:r>
            <a:r>
              <a:rPr lang="en-US" sz="2000" dirty="0" smtClean="0"/>
              <a:t>1870</a:t>
            </a:r>
          </a:p>
          <a:p>
            <a:pPr lvl="0"/>
            <a:endParaRPr lang="en-US" sz="2000" dirty="0"/>
          </a:p>
          <a:p>
            <a:pPr marL="285750" lvl="0" indent="-285750">
              <a:buFont typeface="Arial"/>
              <a:buChar char="•"/>
            </a:pPr>
            <a:r>
              <a:rPr lang="en-US" sz="2000" dirty="0"/>
              <a:t>After struggling for several years, got a job as a newspaper police reporter </a:t>
            </a:r>
            <a:endParaRPr lang="en-US" sz="2000" dirty="0" smtClean="0"/>
          </a:p>
          <a:p>
            <a:pPr lvl="0"/>
            <a:endParaRPr lang="en-US" sz="2000" dirty="0"/>
          </a:p>
          <a:p>
            <a:pPr marL="285750" lvl="0" indent="-285750">
              <a:buFont typeface="Arial"/>
              <a:buChar char="•"/>
            </a:pPr>
            <a:r>
              <a:rPr lang="en-US" sz="2000" dirty="0"/>
              <a:t>One of first to use flash </a:t>
            </a:r>
            <a:r>
              <a:rPr lang="en-US" sz="2000" dirty="0" smtClean="0"/>
              <a:t>photography</a:t>
            </a:r>
          </a:p>
          <a:p>
            <a:pPr lvl="0"/>
            <a:endParaRPr lang="en-US" sz="2000" dirty="0"/>
          </a:p>
          <a:p>
            <a:pPr marL="285750" lvl="0" indent="-285750">
              <a:buFont typeface="Arial"/>
              <a:buChar char="•"/>
            </a:pPr>
            <a:r>
              <a:rPr lang="en-US" sz="2000" dirty="0"/>
              <a:t>Captured images of poor in New York, most famously in </a:t>
            </a:r>
            <a:r>
              <a:rPr lang="en-US" sz="2000" i="1" dirty="0"/>
              <a:t>How the Other Half Live</a:t>
            </a:r>
            <a:r>
              <a:rPr lang="en-US" sz="2000" dirty="0"/>
              <a:t>, published in 1890</a:t>
            </a:r>
          </a:p>
          <a:p>
            <a:pPr marL="285750" indent="-285750">
              <a:buFont typeface="Arial"/>
              <a:buChar char="•"/>
            </a:pPr>
            <a:endParaRPr lang="en-US" dirty="0"/>
          </a:p>
        </p:txBody>
      </p:sp>
      <p:sp>
        <p:nvSpPr>
          <p:cNvPr id="6" name="Text Placeholder 5"/>
          <p:cNvSpPr>
            <a:spLocks noGrp="1"/>
          </p:cNvSpPr>
          <p:nvPr>
            <p:ph type="body"/>
          </p:nvPr>
        </p:nvSpPr>
        <p:spPr>
          <a:xfrm>
            <a:off x="5641403" y="1266563"/>
            <a:ext cx="4157104" cy="4981680"/>
          </a:xfrm>
        </p:spPr>
        <p:txBody>
          <a:bodyPr/>
          <a:lstStyle/>
          <a:p>
            <a:r>
              <a:rPr lang="en-US" sz="2400" u="sng" dirty="0" smtClean="0"/>
              <a:t>Lewis Hine</a:t>
            </a:r>
          </a:p>
          <a:p>
            <a:endParaRPr lang="en-US" sz="2400" dirty="0"/>
          </a:p>
          <a:p>
            <a:pPr marL="285750" lvl="0" indent="-285750">
              <a:buFont typeface="Arial"/>
              <a:buChar char="•"/>
            </a:pPr>
            <a:r>
              <a:rPr lang="en-US" sz="2000" dirty="0"/>
              <a:t>Became known for his photographs of immigrants arriving in New York City in the early 1900’</a:t>
            </a:r>
            <a:r>
              <a:rPr lang="en-US" sz="2000" dirty="0" smtClean="0"/>
              <a:t>s</a:t>
            </a:r>
          </a:p>
          <a:p>
            <a:pPr lvl="0"/>
            <a:endParaRPr lang="en-US" sz="2000" dirty="0"/>
          </a:p>
          <a:p>
            <a:pPr marL="285750" lvl="0" indent="-285750">
              <a:buFont typeface="Arial"/>
              <a:buChar char="•"/>
            </a:pPr>
            <a:r>
              <a:rPr lang="en-US" sz="2000" dirty="0"/>
              <a:t>Hired as the photographer for the National Child Labor Committee to document child labor in the U.S.</a:t>
            </a:r>
          </a:p>
          <a:p>
            <a:endParaRPr lang="en-US" sz="1600" dirty="0"/>
          </a:p>
        </p:txBody>
      </p:sp>
      <p:sp>
        <p:nvSpPr>
          <p:cNvPr id="4" name="Title 3"/>
          <p:cNvSpPr>
            <a:spLocks noGrp="1"/>
          </p:cNvSpPr>
          <p:nvPr>
            <p:ph type="title"/>
          </p:nvPr>
        </p:nvSpPr>
        <p:spPr>
          <a:xfrm>
            <a:off x="502920" y="291084"/>
            <a:ext cx="9063000" cy="833109"/>
          </a:xfrm>
        </p:spPr>
        <p:txBody>
          <a:bodyPr/>
          <a:lstStyle/>
          <a:p>
            <a:pPr algn="ctr"/>
            <a:r>
              <a:rPr lang="en-US" sz="3200" dirty="0" smtClean="0"/>
              <a:t>Muckraking Photographers</a:t>
            </a:r>
            <a:endParaRPr lang="en-US" sz="3200" dirty="0"/>
          </a:p>
        </p:txBody>
      </p:sp>
    </p:spTree>
    <p:extLst>
      <p:ext uri="{BB962C8B-B14F-4D97-AF65-F5344CB8AC3E}">
        <p14:creationId xmlns:p14="http://schemas.microsoft.com/office/powerpoint/2010/main" val="53340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5" name="Picture 74"/>
          <p:cNvPicPr/>
          <p:nvPr/>
        </p:nvPicPr>
        <p:blipFill>
          <a:blip r:embed="rId3"/>
          <a:stretch/>
        </p:blipFill>
        <p:spPr>
          <a:xfrm>
            <a:off x="1679400" y="1605318"/>
            <a:ext cx="6605640" cy="3921120"/>
          </a:xfrm>
          <a:prstGeom prst="rect">
            <a:avLst/>
          </a:prstGeom>
          <a:ln>
            <a:noFill/>
          </a:ln>
        </p:spPr>
      </p:pic>
      <p:sp>
        <p:nvSpPr>
          <p:cNvPr id="76" name="CustomShape 1"/>
          <p:cNvSpPr/>
          <p:nvPr/>
        </p:nvSpPr>
        <p:spPr>
          <a:xfrm>
            <a:off x="1554480" y="5678918"/>
            <a:ext cx="6949440" cy="14824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600" b="1" dirty="0">
                <a:latin typeface="Arial"/>
              </a:rPr>
              <a:t>Vanderbilt Mansion</a:t>
            </a:r>
            <a:r>
              <a:rPr lang="en-US" sz="2600" dirty="0">
                <a:latin typeface="Arial"/>
              </a:rPr>
              <a:t>:   Hyde Park, New York</a:t>
            </a:r>
            <a:endParaRPr dirty="0"/>
          </a:p>
          <a:p>
            <a:r>
              <a:rPr lang="en-US" sz="2000" dirty="0">
                <a:latin typeface="Arial"/>
              </a:rPr>
              <a:t>Cornelius Vanderbilt made his fortune in railroads and was at one point the richest person in the world.  This was his grandson’s house.</a:t>
            </a:r>
            <a:endParaRPr dirty="0"/>
          </a:p>
        </p:txBody>
      </p:sp>
      <p:sp>
        <p:nvSpPr>
          <p:cNvPr id="2" name="TextBox 1"/>
          <p:cNvSpPr txBox="1"/>
          <p:nvPr/>
        </p:nvSpPr>
        <p:spPr>
          <a:xfrm>
            <a:off x="674132" y="297918"/>
            <a:ext cx="8920491" cy="1077218"/>
          </a:xfrm>
          <a:prstGeom prst="rect">
            <a:avLst/>
          </a:prstGeom>
          <a:noFill/>
        </p:spPr>
        <p:txBody>
          <a:bodyPr wrap="square" rtlCol="0">
            <a:spAutoFit/>
          </a:bodyPr>
          <a:lstStyle/>
          <a:p>
            <a:pPr algn="ctr"/>
            <a:r>
              <a:rPr lang="en-US" sz="3200" dirty="0" smtClean="0"/>
              <a:t>First, how did the “winners” of the Gilded Age – the “Robber Barons” – live?</a:t>
            </a:r>
            <a:endParaRPr lang="en-US" sz="3200" dirty="0"/>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7" name="Picture 76"/>
          <p:cNvPicPr/>
          <p:nvPr/>
        </p:nvPicPr>
        <p:blipFill>
          <a:blip r:embed="rId3"/>
          <a:stretch/>
        </p:blipFill>
        <p:spPr>
          <a:xfrm>
            <a:off x="1260360" y="252360"/>
            <a:ext cx="7559640" cy="3257640"/>
          </a:xfrm>
          <a:prstGeom prst="rect">
            <a:avLst/>
          </a:prstGeom>
          <a:ln>
            <a:noFill/>
          </a:ln>
        </p:spPr>
      </p:pic>
      <p:pic>
        <p:nvPicPr>
          <p:cNvPr id="78" name="Picture 77"/>
          <p:cNvPicPr/>
          <p:nvPr/>
        </p:nvPicPr>
        <p:blipFill>
          <a:blip r:embed="rId4"/>
          <a:stretch/>
        </p:blipFill>
        <p:spPr>
          <a:xfrm>
            <a:off x="522360" y="3780000"/>
            <a:ext cx="4768920" cy="3527280"/>
          </a:xfrm>
          <a:prstGeom prst="rect">
            <a:avLst/>
          </a:prstGeom>
          <a:ln>
            <a:noFill/>
          </a:ln>
        </p:spPr>
      </p:pic>
      <p:sp>
        <p:nvSpPr>
          <p:cNvPr id="79" name="CustomShape 1"/>
          <p:cNvSpPr/>
          <p:nvPr/>
        </p:nvSpPr>
        <p:spPr>
          <a:xfrm>
            <a:off x="5543640" y="3780000"/>
            <a:ext cx="4240440" cy="2927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400" b="1">
                <a:latin typeface="Arial"/>
              </a:rPr>
              <a:t>The Breakers mansion</a:t>
            </a:r>
            <a:endParaRPr/>
          </a:p>
          <a:p>
            <a:r>
              <a:rPr lang="en-US" sz="2400">
                <a:latin typeface="Arial"/>
              </a:rPr>
              <a:t>Newport, Rhode Island</a:t>
            </a:r>
            <a:endParaRPr/>
          </a:p>
          <a:p>
            <a:endParaRPr/>
          </a:p>
          <a:p>
            <a:r>
              <a:rPr lang="en-US" sz="2000">
                <a:latin typeface="Arial"/>
              </a:rPr>
              <a:t>This “summer cottage” belonged to another of Vanderbilt's grandchildren.  Today it is a museum and you can tour the inside and the grounds. </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Picture 79"/>
          <p:cNvPicPr/>
          <p:nvPr/>
        </p:nvPicPr>
        <p:blipFill>
          <a:blip r:embed="rId3"/>
          <a:stretch/>
        </p:blipFill>
        <p:spPr>
          <a:xfrm>
            <a:off x="1511280" y="755640"/>
            <a:ext cx="7077240" cy="4245120"/>
          </a:xfrm>
          <a:prstGeom prst="rect">
            <a:avLst/>
          </a:prstGeom>
          <a:ln>
            <a:noFill/>
          </a:ln>
        </p:spPr>
      </p:pic>
      <p:sp>
        <p:nvSpPr>
          <p:cNvPr id="81" name="CustomShape 1"/>
          <p:cNvSpPr/>
          <p:nvPr/>
        </p:nvSpPr>
        <p:spPr>
          <a:xfrm>
            <a:off x="1097280" y="5292720"/>
            <a:ext cx="8412480" cy="1059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800">
                <a:latin typeface="Arial"/>
              </a:rPr>
              <a:t>Biltmore Estate:  Asheville, North Carolina</a:t>
            </a:r>
            <a:endParaRPr/>
          </a:p>
          <a:p>
            <a:r>
              <a:rPr lang="en-US" sz="2800">
                <a:latin typeface="Arial"/>
              </a:rPr>
              <a:t>Also built for the Vanderbilt family, it has 250 rooms!</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 name="TextShape 1"/>
          <p:cNvSpPr txBox="1"/>
          <p:nvPr/>
        </p:nvSpPr>
        <p:spPr>
          <a:xfrm>
            <a:off x="502920" y="110880"/>
            <a:ext cx="9072360" cy="1260360"/>
          </a:xfrm>
          <a:prstGeom prst="rect">
            <a:avLst/>
          </a:prstGeom>
          <a:noFill/>
          <a:ln>
            <a:noFill/>
          </a:ln>
        </p:spPr>
        <p:txBody>
          <a:bodyPr lIns="90000" tIns="46800" rIns="90000" bIns="46800" anchor="ctr"/>
          <a:lstStyle/>
          <a:p>
            <a:pPr algn="ctr"/>
            <a:r>
              <a:rPr lang="en-US" sz="4400">
                <a:latin typeface="Arial"/>
              </a:rPr>
              <a:t>How did “The Other Half” Live?</a:t>
            </a:r>
            <a:endParaRPr/>
          </a:p>
        </p:txBody>
      </p:sp>
      <p:pic>
        <p:nvPicPr>
          <p:cNvPr id="83" name="Picture 82"/>
          <p:cNvPicPr/>
          <p:nvPr/>
        </p:nvPicPr>
        <p:blipFill>
          <a:blip r:embed="rId3"/>
          <a:stretch/>
        </p:blipFill>
        <p:spPr>
          <a:xfrm>
            <a:off x="1633680" y="1260360"/>
            <a:ext cx="6831000" cy="5486400"/>
          </a:xfrm>
          <a:prstGeom prst="rect">
            <a:avLst/>
          </a:prstGeom>
          <a:ln>
            <a:noFill/>
          </a:ln>
        </p:spPr>
      </p:pic>
      <p:sp>
        <p:nvSpPr>
          <p:cNvPr id="84" name="CustomShape 2"/>
          <p:cNvSpPr/>
          <p:nvPr/>
        </p:nvSpPr>
        <p:spPr>
          <a:xfrm>
            <a:off x="3200400" y="6858000"/>
            <a:ext cx="3527280" cy="3988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000">
                <a:latin typeface="Arial"/>
              </a:rPr>
              <a:t>Jacob Riis, “Dens of Death”</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5" name="Picture 84"/>
          <p:cNvPicPr/>
          <p:nvPr/>
        </p:nvPicPr>
        <p:blipFill>
          <a:blip r:embed="rId3"/>
          <a:stretch/>
        </p:blipFill>
        <p:spPr>
          <a:xfrm>
            <a:off x="914400" y="274680"/>
            <a:ext cx="8504280" cy="6126120"/>
          </a:xfrm>
          <a:prstGeom prst="rect">
            <a:avLst/>
          </a:prstGeom>
          <a:ln>
            <a:noFill/>
          </a:ln>
        </p:spPr>
      </p:pic>
      <p:sp>
        <p:nvSpPr>
          <p:cNvPr id="86" name="CustomShape 1"/>
          <p:cNvSpPr/>
          <p:nvPr/>
        </p:nvSpPr>
        <p:spPr>
          <a:xfrm>
            <a:off x="1989000" y="6562800"/>
            <a:ext cx="6332760" cy="4291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200">
                <a:latin typeface="Arial"/>
              </a:rPr>
              <a:t>Riis, “Eldridge Street Police Station Lodgers”</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7" name="Picture 86"/>
          <p:cNvPicPr/>
          <p:nvPr/>
        </p:nvPicPr>
        <p:blipFill>
          <a:blip r:embed="rId3"/>
          <a:stretch/>
        </p:blipFill>
        <p:spPr>
          <a:xfrm>
            <a:off x="828720" y="365040"/>
            <a:ext cx="8589960" cy="6035760"/>
          </a:xfrm>
          <a:prstGeom prst="rect">
            <a:avLst/>
          </a:prstGeom>
          <a:ln>
            <a:noFill/>
          </a:ln>
        </p:spPr>
      </p:pic>
      <p:sp>
        <p:nvSpPr>
          <p:cNvPr id="88" name="CustomShape 1"/>
          <p:cNvSpPr/>
          <p:nvPr/>
        </p:nvSpPr>
        <p:spPr>
          <a:xfrm>
            <a:off x="2468520" y="6675480"/>
            <a:ext cx="4937040" cy="520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800">
                <a:latin typeface="Arial"/>
              </a:rPr>
              <a:t>Riis, “In a Sweatshop”</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9" name="Picture 88"/>
          <p:cNvPicPr/>
          <p:nvPr/>
        </p:nvPicPr>
        <p:blipFill>
          <a:blip r:embed="rId3"/>
          <a:stretch/>
        </p:blipFill>
        <p:spPr>
          <a:xfrm>
            <a:off x="365040" y="274680"/>
            <a:ext cx="9418680" cy="6400800"/>
          </a:xfrm>
          <a:prstGeom prst="rect">
            <a:avLst/>
          </a:prstGeom>
          <a:ln>
            <a:noFill/>
          </a:ln>
        </p:spPr>
      </p:pic>
      <p:sp>
        <p:nvSpPr>
          <p:cNvPr id="90" name="CustomShape 1"/>
          <p:cNvSpPr/>
          <p:nvPr/>
        </p:nvSpPr>
        <p:spPr>
          <a:xfrm>
            <a:off x="1371600" y="6765840"/>
            <a:ext cx="768024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400">
                <a:latin typeface="Arial"/>
              </a:rPr>
              <a:t>Riis, “In Poverty Gap, an English Coal-Heaver’s Home”</a:t>
            </a:r>
            <a:endParaRPr/>
          </a:p>
        </p:txBody>
      </p:sp>
    </p:spTree>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2103</TotalTime>
  <Words>725</Words>
  <Application>Microsoft Macintosh PowerPoint</Application>
  <PresentationFormat>Custom</PresentationFormat>
  <Paragraphs>82</Paragraphs>
  <Slides>18</Slides>
  <Notes>16</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Muckraking Photographers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Dom Lambek</cp:lastModifiedBy>
  <cp:revision>9</cp:revision>
  <dcterms:modified xsi:type="dcterms:W3CDTF">2015-12-14T12:51:06Z</dcterms:modified>
</cp:coreProperties>
</file>